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60" r:id="rId4"/>
    <p:sldId id="263" r:id="rId5"/>
    <p:sldId id="264" r:id="rId6"/>
    <p:sldId id="266" r:id="rId7"/>
    <p:sldId id="267" r:id="rId8"/>
    <p:sldId id="273" r:id="rId9"/>
    <p:sldId id="274" r:id="rId10"/>
    <p:sldId id="275" r:id="rId11"/>
    <p:sldId id="265" r:id="rId12"/>
    <p:sldId id="272" r:id="rId13"/>
    <p:sldId id="269" r:id="rId14"/>
    <p:sldId id="271" r:id="rId15"/>
    <p:sldId id="270" r:id="rId1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2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1400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124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1401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1061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0362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583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4310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5574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7025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4864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723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47D83-CD91-44FD-9870-60B2E5CCA354}" type="datetimeFigureOut">
              <a:rPr lang="it-IT" smtClean="0"/>
              <a:t>21/07/2021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59575-BF6C-45A3-948E-0E757700743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3732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9BB99679-26FF-DD4F-8A5B-BD7B7C86A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0422E348-6CB6-AE4C-97CA-C9937F57DA02}"/>
              </a:ext>
            </a:extLst>
          </p:cNvPr>
          <p:cNvSpPr/>
          <p:nvPr/>
        </p:nvSpPr>
        <p:spPr>
          <a:xfrm>
            <a:off x="4121834" y="3221502"/>
            <a:ext cx="7877908" cy="33059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5D804E8-BF1E-874F-8668-BB1A86AD9455}"/>
              </a:ext>
            </a:extLst>
          </p:cNvPr>
          <p:cNvSpPr txBox="1"/>
          <p:nvPr/>
        </p:nvSpPr>
        <p:spPr>
          <a:xfrm>
            <a:off x="4332849" y="3443068"/>
            <a:ext cx="76668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cap="all" dirty="0">
                <a:solidFill>
                  <a:schemeClr val="bg1"/>
                </a:solidFill>
                <a:latin typeface="Noto Sans Kannada" panose="020B0502040504020204" pitchFamily="34" charset="0"/>
                <a:cs typeface="Noto Sans Kannada" panose="020B0502040504020204" pitchFamily="34" charset="0"/>
              </a:rPr>
              <a:t>NETWORKING FOR BIG DATA AND </a:t>
            </a:r>
            <a:r>
              <a:rPr lang="it-IT" sz="3600" b="1" cap="all" dirty="0" err="1">
                <a:solidFill>
                  <a:schemeClr val="bg1"/>
                </a:solidFill>
                <a:latin typeface="Noto Sans Kannada" panose="020B0502040504020204" pitchFamily="34" charset="0"/>
                <a:cs typeface="Noto Sans Kannada" panose="020B0502040504020204" pitchFamily="34" charset="0"/>
              </a:rPr>
              <a:t>LABORaTORY</a:t>
            </a:r>
            <a:endParaRPr lang="it-IT" sz="3600" dirty="0">
              <a:solidFill>
                <a:schemeClr val="bg1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FFE396B-21A6-A241-86C0-B7E7B78CFBA2}"/>
              </a:ext>
            </a:extLst>
          </p:cNvPr>
          <p:cNvSpPr txBox="1"/>
          <p:nvPr/>
        </p:nvSpPr>
        <p:spPr>
          <a:xfrm>
            <a:off x="8060788" y="5419412"/>
            <a:ext cx="39389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Francesco Lauro 1706784 </a:t>
            </a:r>
          </a:p>
          <a:p>
            <a:r>
              <a:rPr lang="it-IT" sz="2400" dirty="0">
                <a:solidFill>
                  <a:schemeClr val="bg1"/>
                </a:solidFill>
              </a:rPr>
              <a:t>Michele Luca Puzzo 1783133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91302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836878-CB79-456F-9657-A8F847956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" y="308610"/>
            <a:ext cx="11521440" cy="62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371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6D877AF-BE3C-B846-905B-C0DCB0726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0705"/>
            <a:ext cx="12192000" cy="601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52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C635301-39B3-8A40-9ED6-1BF13BAB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1158"/>
            <a:ext cx="12192000" cy="641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603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00146DC-4896-CD4D-AC1B-E3C7EDB97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6CD1F20-3E22-6D4B-A169-AAAAF91EB9B1}"/>
              </a:ext>
            </a:extLst>
          </p:cNvPr>
          <p:cNvSpPr txBox="1"/>
          <p:nvPr/>
        </p:nvSpPr>
        <p:spPr>
          <a:xfrm>
            <a:off x="1224644" y="261257"/>
            <a:ext cx="10736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InterArrival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Time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boxplot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between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TCP and UDP Sessions</a:t>
            </a:r>
          </a:p>
        </p:txBody>
      </p:sp>
    </p:spTree>
    <p:extLst>
      <p:ext uri="{BB962C8B-B14F-4D97-AF65-F5344CB8AC3E}">
        <p14:creationId xmlns:p14="http://schemas.microsoft.com/office/powerpoint/2010/main" val="28556749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40F6924-DE7B-7A4B-AEB0-4A1387E0B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1008"/>
            <a:ext cx="6096000" cy="300752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7DC4F95-68B8-364E-B8B6-911083FD6F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351008"/>
            <a:ext cx="6096000" cy="300752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F6175DA-BC3A-0D4A-8E54-FBE9C395B147}"/>
              </a:ext>
            </a:extLst>
          </p:cNvPr>
          <p:cNvSpPr txBox="1"/>
          <p:nvPr/>
        </p:nvSpPr>
        <p:spPr>
          <a:xfrm>
            <a:off x="7559941" y="1427758"/>
            <a:ext cx="38467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Evaluation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about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TTL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F8D465C-BC85-7E48-B19D-DE014A340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823857" cy="287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2893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8FFE7DE-8436-2B4D-94EC-7BD5A2EF50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930"/>
            <a:ext cx="7073462" cy="689193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9CDB1464-B7AF-304D-9E4E-8E52935EEAE7}"/>
              </a:ext>
            </a:extLst>
          </p:cNvPr>
          <p:cNvSpPr txBox="1"/>
          <p:nvPr/>
        </p:nvSpPr>
        <p:spPr>
          <a:xfrm>
            <a:off x="7335281" y="259380"/>
            <a:ext cx="46771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Topology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of the network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using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networkx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D7D30C5-5224-ED4C-923D-9F3795FDE80E}"/>
              </a:ext>
            </a:extLst>
          </p:cNvPr>
          <p:cNvSpPr txBox="1"/>
          <p:nvPr/>
        </p:nvSpPr>
        <p:spPr>
          <a:xfrm>
            <a:off x="7335281" y="1524000"/>
            <a:ext cx="423660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 dirty="0"/>
              <a:t>Code:</a:t>
            </a:r>
            <a:endParaRPr lang="it-IT" sz="1400" i="1" dirty="0"/>
          </a:p>
          <a:p>
            <a:r>
              <a:rPr lang="it-IT" sz="1400" i="1" dirty="0" err="1"/>
              <a:t>df.groupby</a:t>
            </a:r>
            <a:r>
              <a:rPr lang="it-IT" sz="1400" i="1" dirty="0"/>
              <a:t>(["IP_SRC","IP_DST"])[["</a:t>
            </a:r>
            <a:r>
              <a:rPr lang="it-IT" sz="1400" i="1" dirty="0" err="1"/>
              <a:t>length</a:t>
            </a:r>
            <a:r>
              <a:rPr lang="it-IT" sz="1400" i="1" dirty="0"/>
              <a:t>"]].</a:t>
            </a:r>
            <a:r>
              <a:rPr lang="it-IT" sz="1400" i="1" dirty="0" err="1"/>
              <a:t>agg</a:t>
            </a:r>
            <a:r>
              <a:rPr lang="it-IT" sz="1400" i="1" dirty="0"/>
              <a:t>('sum’).</a:t>
            </a:r>
          </a:p>
          <a:p>
            <a:r>
              <a:rPr lang="it-IT" sz="1400" i="1" dirty="0" err="1"/>
              <a:t>sort_values</a:t>
            </a:r>
            <a:r>
              <a:rPr lang="it-IT" sz="1400" i="1" dirty="0"/>
              <a:t>(by=["</a:t>
            </a:r>
            <a:r>
              <a:rPr lang="it-IT" sz="1400" i="1" dirty="0" err="1"/>
              <a:t>length</a:t>
            </a:r>
            <a:r>
              <a:rPr lang="it-IT" sz="1400" i="1" dirty="0"/>
              <a:t>"],</a:t>
            </a:r>
            <a:r>
              <a:rPr lang="it-IT" sz="1400" i="1" dirty="0" err="1"/>
              <a:t>ascending</a:t>
            </a:r>
            <a:r>
              <a:rPr lang="it-IT" sz="1400" i="1" dirty="0"/>
              <a:t>= False)</a:t>
            </a:r>
          </a:p>
          <a:p>
            <a:endParaRPr lang="it-IT" sz="1400" i="1" dirty="0"/>
          </a:p>
          <a:p>
            <a:endParaRPr lang="it-IT" sz="1400" i="1" dirty="0"/>
          </a:p>
        </p:txBody>
      </p:sp>
    </p:spTree>
    <p:extLst>
      <p:ext uri="{BB962C8B-B14F-4D97-AF65-F5344CB8AC3E}">
        <p14:creationId xmlns:p14="http://schemas.microsoft.com/office/powerpoint/2010/main" val="25677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6427967"/>
              </p:ext>
            </p:extLst>
          </p:nvPr>
        </p:nvGraphicFramePr>
        <p:xfrm>
          <a:off x="3386667" y="952765"/>
          <a:ext cx="5418666" cy="538136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65957058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42352507"/>
                    </a:ext>
                  </a:extLst>
                </a:gridCol>
              </a:tblGrid>
              <a:tr h="370163">
                <a:tc gridSpan="2"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Some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available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statistics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by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Capinfos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63860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name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_00000_20190410070000.pcap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8123933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type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Wireshark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\...-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pcapng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0582381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encapsulation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Ethernet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08143404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timestamp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precision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microsecond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(6)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3915834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limit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hdr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: (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not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set)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23008352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limit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inferred: 34 bytes - 96 bytes (range)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38825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Number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of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packets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1000k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018797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98MB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0206537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1099MB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48387567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Capture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Duration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3,637099 seconds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1182830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First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time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2019-04-10 - 07:00:00,056001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3019151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Last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time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2019-04-10 - 07:00:03,693100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194197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byte rate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302MBps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3934424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bit rate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2419Mbps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3841210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Average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1099,84 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bytes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691453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Average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rate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274kpackets/s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39024428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767320E-43CD-F14B-89CA-2DA6642E5505}"/>
              </a:ext>
            </a:extLst>
          </p:cNvPr>
          <p:cNvSpPr txBox="1"/>
          <p:nvPr/>
        </p:nvSpPr>
        <p:spPr>
          <a:xfrm>
            <a:off x="3144644" y="367990"/>
            <a:ext cx="594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General Information </a:t>
            </a:r>
          </a:p>
        </p:txBody>
      </p:sp>
    </p:spTree>
    <p:extLst>
      <p:ext uri="{BB962C8B-B14F-4D97-AF65-F5344CB8AC3E}">
        <p14:creationId xmlns:p14="http://schemas.microsoft.com/office/powerpoint/2010/main" val="43793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822960" y="548640"/>
            <a:ext cx="10776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Time Evaluation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between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Sequential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and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Parallel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reading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469399"/>
              </p:ext>
            </p:extLst>
          </p:nvPr>
        </p:nvGraphicFramePr>
        <p:xfrm>
          <a:off x="1560472" y="1706880"/>
          <a:ext cx="9071056" cy="344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35528">
                  <a:extLst>
                    <a:ext uri="{9D8B030D-6E8A-4147-A177-3AD203B41FA5}">
                      <a16:colId xmlns:a16="http://schemas.microsoft.com/office/drawing/2014/main" val="1440903098"/>
                    </a:ext>
                  </a:extLst>
                </a:gridCol>
                <a:gridCol w="4535528">
                  <a:extLst>
                    <a:ext uri="{9D8B030D-6E8A-4147-A177-3AD203B41FA5}">
                      <a16:colId xmlns:a16="http://schemas.microsoft.com/office/drawing/2014/main" val="3788061642"/>
                    </a:ext>
                  </a:extLst>
                </a:gridCol>
              </a:tblGrid>
              <a:tr h="340617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08329"/>
                  </a:ext>
                </a:extLst>
              </a:tr>
              <a:tr h="340617">
                <a:tc>
                  <a:txBody>
                    <a:bodyPr/>
                    <a:lstStyle/>
                    <a:p>
                      <a:r>
                        <a:rPr lang="it-IT" b="1" dirty="0" err="1"/>
                        <a:t>Sequential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0" dirty="0"/>
                        <a:t>2672.002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043123"/>
                  </a:ext>
                </a:extLst>
              </a:tr>
              <a:tr h="567695">
                <a:tc>
                  <a:txBody>
                    <a:bodyPr/>
                    <a:lstStyle/>
                    <a:p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5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200,000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1047.805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793269"/>
                  </a:ext>
                </a:extLst>
              </a:tr>
              <a:tr h="567695">
                <a:tc>
                  <a:txBody>
                    <a:bodyPr/>
                    <a:lstStyle/>
                    <a:p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10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100,000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530.910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545343"/>
                  </a:ext>
                </a:extLst>
              </a:tr>
              <a:tr h="567695">
                <a:tc>
                  <a:txBody>
                    <a:bodyPr/>
                    <a:lstStyle/>
                    <a:p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20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50,000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474.921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985651"/>
                  </a:ext>
                </a:extLst>
              </a:tr>
              <a:tr h="8231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100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10,000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499.204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475008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53D937B4-AE9F-514B-B485-0A51DEA8478C}"/>
              </a:ext>
            </a:extLst>
          </p:cNvPr>
          <p:cNvSpPr txBox="1"/>
          <p:nvPr/>
        </p:nvSpPr>
        <p:spPr>
          <a:xfrm>
            <a:off x="1560472" y="5639213"/>
            <a:ext cx="7877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/>
              <a:t>Best performance of </a:t>
            </a:r>
            <a:r>
              <a:rPr lang="it-IT" i="1" dirty="0" err="1"/>
              <a:t>parallel</a:t>
            </a:r>
            <a:r>
              <a:rPr lang="it-IT" i="1" dirty="0"/>
              <a:t> </a:t>
            </a:r>
            <a:r>
              <a:rPr lang="it-IT" i="1" dirty="0" err="1"/>
              <a:t>reading</a:t>
            </a:r>
            <a:r>
              <a:rPr lang="it-IT" i="1" dirty="0"/>
              <a:t> </a:t>
            </a:r>
            <a:r>
              <a:rPr lang="it-IT" i="1" dirty="0" err="1"/>
              <a:t>is</a:t>
            </a:r>
            <a:r>
              <a:rPr lang="it-IT" i="1" dirty="0"/>
              <a:t> 5.63 </a:t>
            </a:r>
            <a:r>
              <a:rPr lang="it-IT" i="1" dirty="0" err="1"/>
              <a:t>faster</a:t>
            </a:r>
            <a:r>
              <a:rPr lang="it-IT" i="1" dirty="0"/>
              <a:t> </a:t>
            </a:r>
            <a:r>
              <a:rPr lang="it-IT" i="1" dirty="0" err="1"/>
              <a:t>than</a:t>
            </a:r>
            <a:r>
              <a:rPr lang="it-IT" i="1" dirty="0"/>
              <a:t> </a:t>
            </a:r>
            <a:r>
              <a:rPr lang="it-IT" i="1" dirty="0" err="1"/>
              <a:t>sequential</a:t>
            </a:r>
            <a:r>
              <a:rPr lang="it-IT" i="1" dirty="0"/>
              <a:t> </a:t>
            </a:r>
            <a:r>
              <a:rPr lang="it-IT" i="1" dirty="0" err="1"/>
              <a:t>one</a:t>
            </a:r>
            <a:r>
              <a:rPr lang="it-IT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90001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227FF95-4646-3D46-A2E3-2304D5ACC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430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C92F2F4-C830-AA4F-AB1F-75A0E2F923AF}"/>
              </a:ext>
            </a:extLst>
          </p:cNvPr>
          <p:cNvSpPr txBox="1"/>
          <p:nvPr/>
        </p:nvSpPr>
        <p:spPr>
          <a:xfrm>
            <a:off x="10815144" y="2644529"/>
            <a:ext cx="12297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 dirty="0"/>
              <a:t>Note</a:t>
            </a:r>
            <a:r>
              <a:rPr lang="it-IT" sz="1400" i="1" dirty="0"/>
              <a:t>: </a:t>
            </a:r>
            <a:r>
              <a:rPr lang="it-IT" sz="1400" dirty="0"/>
              <a:t>In the </a:t>
            </a:r>
            <a:r>
              <a:rPr lang="it-IT" sz="1400" dirty="0" err="1"/>
              <a:t>fifth</a:t>
            </a:r>
            <a:r>
              <a:rPr lang="it-IT" sz="1400" dirty="0"/>
              <a:t> plot the </a:t>
            </a:r>
            <a:r>
              <a:rPr lang="it-IT" sz="1400" dirty="0" err="1"/>
              <a:t>seventeenth</a:t>
            </a:r>
            <a:r>
              <a:rPr lang="it-IT" sz="1400" dirty="0"/>
              <a:t> value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equal</a:t>
            </a:r>
            <a:r>
              <a:rPr lang="it-IT" sz="1400" dirty="0"/>
              <a:t> to zero bit/sec, for </a:t>
            </a:r>
            <a:r>
              <a:rPr lang="it-IT" sz="1400" dirty="0" err="1"/>
              <a:t>this</a:t>
            </a:r>
            <a:r>
              <a:rPr lang="it-IT" sz="1400" dirty="0"/>
              <a:t> </a:t>
            </a:r>
            <a:r>
              <a:rPr lang="it-IT" sz="1400" dirty="0" err="1"/>
              <a:t>reason</a:t>
            </a:r>
            <a:r>
              <a:rPr lang="it-IT" sz="1400" dirty="0"/>
              <a:t>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cannot</a:t>
            </a:r>
            <a:r>
              <a:rPr lang="it-IT" sz="1400" dirty="0"/>
              <a:t> </a:t>
            </a:r>
            <a:r>
              <a:rPr lang="it-IT" sz="1400" dirty="0" err="1"/>
              <a:t>appear</a:t>
            </a:r>
            <a:r>
              <a:rPr lang="it-IT" sz="1400" dirty="0"/>
              <a:t> in the log scale plot.</a:t>
            </a:r>
          </a:p>
        </p:txBody>
      </p:sp>
    </p:spTree>
    <p:extLst>
      <p:ext uri="{BB962C8B-B14F-4D97-AF65-F5344CB8AC3E}">
        <p14:creationId xmlns:p14="http://schemas.microsoft.com/office/powerpoint/2010/main" val="3796271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6B880BC-EA38-DD4F-9879-E2192E1EB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87001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B69CCA3-369E-7B4C-9DC2-BD304A635651}"/>
              </a:ext>
            </a:extLst>
          </p:cNvPr>
          <p:cNvSpPr txBox="1"/>
          <p:nvPr/>
        </p:nvSpPr>
        <p:spPr>
          <a:xfrm>
            <a:off x="9259616" y="5554754"/>
            <a:ext cx="30374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 dirty="0"/>
              <a:t>Code:</a:t>
            </a:r>
          </a:p>
          <a:p>
            <a:r>
              <a:rPr lang="it-IT" sz="1000" i="1" dirty="0" err="1"/>
              <a:t>dataFrame.groupby</a:t>
            </a:r>
            <a:r>
              <a:rPr lang="it-IT" sz="1000" i="1" dirty="0"/>
              <a:t>(["IP_DST"])[['</a:t>
            </a:r>
            <a:r>
              <a:rPr lang="it-IT" sz="1000" i="1" dirty="0" err="1"/>
              <a:t>length</a:t>
            </a:r>
            <a:r>
              <a:rPr lang="it-IT" sz="1000" i="1" dirty="0"/>
              <a:t>']].</a:t>
            </a:r>
            <a:r>
              <a:rPr lang="it-IT" sz="1000" i="1" dirty="0" err="1"/>
              <a:t>agg</a:t>
            </a:r>
            <a:r>
              <a:rPr lang="it-IT" sz="1000" i="1" dirty="0"/>
              <a:t>('sum’).</a:t>
            </a:r>
          </a:p>
          <a:p>
            <a:r>
              <a:rPr lang="it-IT" sz="1000" i="1" dirty="0" err="1"/>
              <a:t>sort_values</a:t>
            </a:r>
            <a:r>
              <a:rPr lang="it-IT" sz="1000" i="1" dirty="0"/>
              <a:t>(by=['</a:t>
            </a:r>
            <a:r>
              <a:rPr lang="it-IT" sz="1000" i="1" dirty="0" err="1"/>
              <a:t>length</a:t>
            </a:r>
            <a:r>
              <a:rPr lang="it-IT" sz="1000" i="1" dirty="0"/>
              <a:t>'], </a:t>
            </a:r>
            <a:r>
              <a:rPr lang="it-IT" sz="1000" i="1" dirty="0" err="1"/>
              <a:t>ascending</a:t>
            </a:r>
            <a:r>
              <a:rPr lang="it-IT" sz="1000" i="1" dirty="0"/>
              <a:t>=False).head(5)</a:t>
            </a:r>
          </a:p>
        </p:txBody>
      </p:sp>
    </p:spTree>
    <p:extLst>
      <p:ext uri="{BB962C8B-B14F-4D97-AF65-F5344CB8AC3E}">
        <p14:creationId xmlns:p14="http://schemas.microsoft.com/office/powerpoint/2010/main" val="227974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2838310-D7C3-BE47-A2FA-AD406011A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51306" cy="5896303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32B4B4E-FBEE-6640-BA5C-09AC26BC1F71}"/>
              </a:ext>
            </a:extLst>
          </p:cNvPr>
          <p:cNvSpPr txBox="1"/>
          <p:nvPr/>
        </p:nvSpPr>
        <p:spPr>
          <a:xfrm>
            <a:off x="409903" y="6358759"/>
            <a:ext cx="11655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/>
              <a:t>Code: </a:t>
            </a:r>
            <a:r>
              <a:rPr lang="it-IT" sz="1400" i="1" dirty="0" err="1"/>
              <a:t>dataFrame.groupby</a:t>
            </a:r>
            <a:r>
              <a:rPr lang="it-IT" sz="1400" i="1" dirty="0"/>
              <a:t>(["IP_SRC"])[['</a:t>
            </a:r>
            <a:r>
              <a:rPr lang="it-IT" sz="1400" i="1" dirty="0" err="1"/>
              <a:t>length</a:t>
            </a:r>
            <a:r>
              <a:rPr lang="it-IT" sz="1400" i="1" dirty="0"/>
              <a:t>']].</a:t>
            </a:r>
            <a:r>
              <a:rPr lang="it-IT" sz="1400" i="1" dirty="0" err="1"/>
              <a:t>agg</a:t>
            </a:r>
            <a:r>
              <a:rPr lang="it-IT" sz="1400" i="1" dirty="0"/>
              <a:t>('sum').</a:t>
            </a:r>
            <a:r>
              <a:rPr lang="it-IT" sz="1400" i="1" dirty="0" err="1"/>
              <a:t>sort_values</a:t>
            </a:r>
            <a:r>
              <a:rPr lang="it-IT" sz="1400" i="1" dirty="0"/>
              <a:t>(by=['</a:t>
            </a:r>
            <a:r>
              <a:rPr lang="it-IT" sz="1400" i="1" dirty="0" err="1"/>
              <a:t>length</a:t>
            </a:r>
            <a:r>
              <a:rPr lang="it-IT" sz="1400" i="1" dirty="0"/>
              <a:t>'], </a:t>
            </a:r>
            <a:r>
              <a:rPr lang="it-IT" sz="1400" i="1" dirty="0" err="1"/>
              <a:t>ascending</a:t>
            </a:r>
            <a:r>
              <a:rPr lang="it-IT" sz="1400" i="1" dirty="0"/>
              <a:t>=False).head(5)</a:t>
            </a:r>
          </a:p>
        </p:txBody>
      </p:sp>
    </p:spTree>
    <p:extLst>
      <p:ext uri="{BB962C8B-B14F-4D97-AF65-F5344CB8AC3E}">
        <p14:creationId xmlns:p14="http://schemas.microsoft.com/office/powerpoint/2010/main" val="1501125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84FC660-B7C8-C845-B55B-8D747881E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836"/>
            <a:ext cx="12192000" cy="669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923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E6052C-8C04-44BF-9DC8-40114D37408C}"/>
              </a:ext>
            </a:extLst>
          </p:cNvPr>
          <p:cNvSpPr txBox="1"/>
          <p:nvPr/>
        </p:nvSpPr>
        <p:spPr>
          <a:xfrm>
            <a:off x="1898469" y="191589"/>
            <a:ext cx="83079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GeoLocal</a:t>
            </a:r>
            <a:r>
              <a:rPr lang="en-US" dirty="0"/>
              <a:t> </a:t>
            </a:r>
            <a:r>
              <a:rPr lang="en-US" dirty="0" err="1"/>
              <a:t>Referenciation</a:t>
            </a:r>
            <a:r>
              <a:rPr lang="en-US" dirty="0"/>
              <a:t> of the 5 sessions with the highest amount of traffic generated</a:t>
            </a: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287B5E-AE1C-439E-A111-A14E2FB292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97" y="631825"/>
            <a:ext cx="10789920" cy="584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87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F596D5-7E6A-49C2-9265-F44D8AEFE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280" y="308610"/>
            <a:ext cx="11521440" cy="6240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9119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2310</TotalTime>
  <Words>356</Words>
  <Application>Microsoft Office PowerPoint</Application>
  <PresentationFormat>Widescreen</PresentationFormat>
  <Paragraphs>62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Noto Sans Kannada</vt:lpstr>
      <vt:lpstr>Tema di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My pc</dc:creator>
  <cp:lastModifiedBy>Francesco Lauro</cp:lastModifiedBy>
  <cp:revision>33</cp:revision>
  <dcterms:created xsi:type="dcterms:W3CDTF">2021-07-02T13:54:04Z</dcterms:created>
  <dcterms:modified xsi:type="dcterms:W3CDTF">2021-07-21T19:59:07Z</dcterms:modified>
</cp:coreProperties>
</file>

<file path=docProps/thumbnail.jpeg>
</file>